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897" autoAdjust="0"/>
    <p:restoredTop sz="94660"/>
  </p:normalViewPr>
  <p:slideViewPr>
    <p:cSldViewPr snapToGrid="0">
      <p:cViewPr>
        <p:scale>
          <a:sx n="66" d="100"/>
          <a:sy n="66" d="100"/>
        </p:scale>
        <p:origin x="-132" y="-10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pPr/>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3/27/2017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07067" y="862885"/>
            <a:ext cx="7766936" cy="2518250"/>
          </a:xfrm>
          <a:solidFill>
            <a:schemeClr val="bg1"/>
          </a:solidFill>
          <a:ln>
            <a:noFill/>
          </a:ln>
        </p:spPr>
        <p:txBody>
          <a:bodyPr/>
          <a:lstStyle/>
          <a:p>
            <a:pPr lvl="0" algn="ctr" defTabSz="914400">
              <a:spcBef>
                <a:spcPts val="0"/>
              </a:spcBef>
            </a:pPr>
            <a:endParaRPr lang="ru-RU" sz="3200" b="1" i="1" dirty="0">
              <a:solidFill>
                <a:srgbClr val="C00000"/>
              </a:solidFill>
              <a:latin typeface="Calibri"/>
              <a:ea typeface="+mn-ea"/>
              <a:cs typeface="+mn-cs"/>
            </a:endParaRPr>
          </a:p>
        </p:txBody>
      </p:sp>
      <p:sp>
        <p:nvSpPr>
          <p:cNvPr id="3" name="Подзаголовок 2"/>
          <p:cNvSpPr>
            <a:spLocks noGrp="1"/>
          </p:cNvSpPr>
          <p:nvPr>
            <p:ph type="subTitle" idx="1"/>
          </p:nvPr>
        </p:nvSpPr>
        <p:spPr/>
        <p:txBody>
          <a:bodyPr/>
          <a:lstStyle/>
          <a:p>
            <a:endParaRPr lang="ru-RU" dirty="0"/>
          </a:p>
        </p:txBody>
      </p:sp>
      <p:sp>
        <p:nvSpPr>
          <p:cNvPr id="7" name="Прямоугольник 6"/>
          <p:cNvSpPr/>
          <p:nvPr/>
        </p:nvSpPr>
        <p:spPr>
          <a:xfrm>
            <a:off x="-111629" y="1305341"/>
            <a:ext cx="12415258" cy="4247317"/>
          </a:xfrm>
          <a:prstGeom prst="rect">
            <a:avLst/>
          </a:prstGeom>
          <a:noFill/>
        </p:spPr>
        <p:txBody>
          <a:bodyPr wrap="none" lIns="91440" tIns="45720" rIns="91440" bIns="45720">
            <a:spAutoFit/>
          </a:bodyPr>
          <a:lstStyle/>
          <a:p>
            <a:pPr algn="ctr"/>
            <a:r>
              <a:rPr lang="uk-UA" sz="5400" b="1" i="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a:rPr>
              <a:t>Звіт</a:t>
            </a:r>
            <a:r>
              <a:rPr lang="en-US" sz="5400" b="1" i="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a:rPr>
              <a:t/>
            </a:r>
            <a:br>
              <a:rPr lang="en-US" sz="5400" b="1" i="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a:rPr>
            </a:br>
            <a:r>
              <a:rPr lang="uk-UA" sz="5400" b="1" i="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a:rPr>
              <a:t> про </a:t>
            </a:r>
            <a:r>
              <a:rPr lang="uk-UA" sz="5400" b="1" i="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a:rPr>
              <a:t>організацію</a:t>
            </a:r>
            <a:endParaRPr lang="en-US" sz="5400" b="1" i="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a:endParaRPr>
          </a:p>
          <a:p>
            <a:pPr algn="ctr"/>
            <a:r>
              <a:rPr lang="uk-UA" sz="5400" b="1" i="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a:rPr>
              <a:t> </a:t>
            </a:r>
            <a:r>
              <a:rPr lang="uk-UA" sz="5400" b="1" i="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a:rPr>
              <a:t>та проведення літнього </a:t>
            </a:r>
            <a:r>
              <a:rPr lang="uk-UA" sz="5400" b="1" i="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a:rPr>
              <a:t>оздоровлення</a:t>
            </a:r>
            <a:endParaRPr lang="en-US" sz="5400" b="1" i="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a:endParaRPr>
          </a:p>
          <a:p>
            <a:pPr algn="ctr"/>
            <a:r>
              <a:rPr lang="uk-UA" sz="5400" b="1" i="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a:rPr>
              <a:t> </a:t>
            </a:r>
            <a:r>
              <a:rPr lang="uk-UA" sz="5400" b="1" i="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a:rPr>
              <a:t>в дошкільному навчальному закладі </a:t>
            </a:r>
            <a:endParaRPr lang="en-US" sz="5400" b="1" i="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a:endParaRPr>
          </a:p>
          <a:p>
            <a:pPr algn="ctr"/>
            <a:r>
              <a:rPr lang="uk-UA" sz="5400" b="1" i="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a:rPr>
              <a:t>(</a:t>
            </a:r>
            <a:r>
              <a:rPr lang="uk-UA" sz="5400" b="1" i="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a:rPr>
              <a:t>ясла-садок) №33 «Маринка»</a:t>
            </a:r>
            <a:endParaRPr lang="ru-RU"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8" name="Рисунок 7" descr="http://dnz70olenka.klasna.com/uploads/editor/470/69365/sitepage_84/images/06fb8addfc0d9f317bfb6955093a4b01_1_.gif"/>
          <p:cNvPicPr/>
          <p:nvPr/>
        </p:nvPicPr>
        <p:blipFill>
          <a:blip r:embed="rId2">
            <a:extLst>
              <a:ext uri="{28A0092B-C50C-407E-A947-70E740481C1C}">
                <a14:useLocalDpi xmlns:a14="http://schemas.microsoft.com/office/drawing/2010/main"/>
              </a:ext>
            </a:extLst>
          </a:blip>
          <a:srcRect/>
          <a:stretch>
            <a:fillRect/>
          </a:stretch>
        </p:blipFill>
        <p:spPr bwMode="auto">
          <a:xfrm>
            <a:off x="503718" y="-567939"/>
            <a:ext cx="5940425" cy="3526790"/>
          </a:xfrm>
          <a:prstGeom prst="rect">
            <a:avLst/>
          </a:prstGeom>
          <a:noFill/>
          <a:ln>
            <a:noFill/>
          </a:ln>
        </p:spPr>
      </p:pic>
    </p:spTree>
    <p:extLst>
      <p:ext uri="{BB962C8B-B14F-4D97-AF65-F5344CB8AC3E}">
        <p14:creationId xmlns:p14="http://schemas.microsoft.com/office/powerpoint/2010/main" val="908036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1959" y="526942"/>
            <a:ext cx="9469465" cy="1673022"/>
          </a:xfrm>
          <a:prstGeom prst="rect">
            <a:avLst/>
          </a:prstGeom>
        </p:spPr>
        <p:txBody>
          <a:bodyPr wrap="square">
            <a:spAutoFit/>
          </a:bodyPr>
          <a:lstStyle/>
          <a:p>
            <a:pPr indent="342900" algn="just">
              <a:lnSpc>
                <a:spcPct val="107000"/>
              </a:lnSpc>
              <a:spcAft>
                <a:spcPts val="0"/>
              </a:spcAft>
            </a:pPr>
            <a:r>
              <a:rPr lang="uk-UA" sz="2400" dirty="0">
                <a:latin typeface="Times New Roman" panose="02020603050405020304" pitchFamily="18" charset="0"/>
                <a:ea typeface="Times New Roman" panose="02020603050405020304" pitchFamily="18" charset="0"/>
                <a:cs typeface="Times New Roman" panose="02020603050405020304" pitchFamily="18" charset="0"/>
              </a:rPr>
              <a:t>Протягом літнього періоду за станом здоров'я дітей слідкувала медична сестра старша та лікар-педіатр, які надавали кваліфіковану допомогу дітям та вели консультативно-просвітницьку роботу</a:t>
            </a:r>
            <a:r>
              <a:rPr lang="uk-UA"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з педагогами і батьками з питань оздоровлення та загартування дітей.</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1710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7973" y="511444"/>
            <a:ext cx="8896027" cy="2048766"/>
          </a:xfrm>
          <a:prstGeom prst="rect">
            <a:avLst/>
          </a:prstGeom>
        </p:spPr>
        <p:txBody>
          <a:bodyPr wrap="square">
            <a:spAutoFit/>
          </a:bodyPr>
          <a:lstStyle/>
          <a:p>
            <a:pPr indent="342900" algn="just">
              <a:lnSpc>
                <a:spcPct val="107000"/>
              </a:lnSpc>
              <a:spcAft>
                <a:spcPts val="0"/>
              </a:spcAft>
            </a:pPr>
            <a:r>
              <a:rPr lang="uk-UA" sz="2400" dirty="0">
                <a:latin typeface="Times New Roman" panose="02020603050405020304" pitchFamily="18" charset="0"/>
                <a:ea typeface="Times New Roman" panose="02020603050405020304" pitchFamily="18" charset="0"/>
                <a:cs typeface="Times New Roman" panose="02020603050405020304" pitchFamily="18" charset="0"/>
              </a:rPr>
              <a:t>Особлива увага надавалась організації харчування дітей, яка здійснювалась згідно норм, затверджених Міністерством охорони здоров'я.  Кожного дня діти отримували свіжі овочі та фрукти (салати з капусти, огірків і помідорів, персик, яблука, сік яблучний, томатний).</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363346" y="4688359"/>
            <a:ext cx="2042337" cy="1944793"/>
          </a:xfrm>
          <a:prstGeom prst="rect">
            <a:avLst/>
          </a:prstGeom>
        </p:spPr>
      </p:pic>
    </p:spTree>
    <p:extLst>
      <p:ext uri="{BB962C8B-B14F-4D97-AF65-F5344CB8AC3E}">
        <p14:creationId xmlns:p14="http://schemas.microsoft.com/office/powerpoint/2010/main" val="1950123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0481" y="278970"/>
            <a:ext cx="9639946" cy="2068195"/>
          </a:xfrm>
          <a:prstGeom prst="rect">
            <a:avLst/>
          </a:prstGeom>
        </p:spPr>
        <p:txBody>
          <a:bodyPr wrap="square">
            <a:spAutoFit/>
          </a:bodyPr>
          <a:lstStyle/>
          <a:p>
            <a:pPr marL="57150" indent="285750" algn="just">
              <a:lnSpc>
                <a:spcPct val="107000"/>
              </a:lnSpc>
              <a:spcAft>
                <a:spcPts val="0"/>
              </a:spcAft>
            </a:pPr>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...Позаду веселкове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літо</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Для наших маленьких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вихованців</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воно</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було</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цікавим</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захоплюючим</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та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змістовним</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Усі</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проведені</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протягом</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літа</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заходи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запам’ятались</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дітям</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новими</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враженнями</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від</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побаченого</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дитячі</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голівки</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збагатились</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новими</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знаннями</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їх</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тіло</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здорове</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а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очі</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сяють</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поставленої</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мети </a:t>
            </a: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досягнуто</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descr="DSCN8207.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52320" y="2499360"/>
            <a:ext cx="5405120" cy="4053840"/>
          </a:xfrm>
          <a:prstGeom prst="rect">
            <a:avLst/>
          </a:prstGeom>
        </p:spPr>
      </p:pic>
    </p:spTree>
    <p:extLst>
      <p:ext uri="{BB962C8B-B14F-4D97-AF65-F5344CB8AC3E}">
        <p14:creationId xmlns:p14="http://schemas.microsoft.com/office/powerpoint/2010/main" val="1874121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689315" y="542441"/>
            <a:ext cx="8245099" cy="830997"/>
          </a:xfrm>
          <a:prstGeom prst="rect">
            <a:avLst/>
          </a:prstGeom>
        </p:spPr>
        <p:txBody>
          <a:bodyPr wrap="square">
            <a:spAutoFit/>
          </a:bodyPr>
          <a:lstStyle/>
          <a:p>
            <a:pPr algn="ctr"/>
            <a:r>
              <a:rPr lang="uk-UA" sz="4800" b="1"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Дякую за увагу!</a:t>
            </a:r>
            <a:endParaRPr lang="ru-RU" sz="48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364082" y="4029093"/>
            <a:ext cx="1761897" cy="2426418"/>
          </a:xfrm>
          <a:prstGeom prst="rect">
            <a:avLst/>
          </a:prstGeom>
        </p:spPr>
      </p:pic>
      <p:pic>
        <p:nvPicPr>
          <p:cNvPr id="5" name="Рисунок 4" descr="DSCN820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41600" y="2174240"/>
            <a:ext cx="5323840" cy="3992880"/>
          </a:xfrm>
          <a:prstGeom prst="rect">
            <a:avLst/>
          </a:prstGeom>
        </p:spPr>
      </p:pic>
    </p:spTree>
    <p:extLst>
      <p:ext uri="{BB962C8B-B14F-4D97-AF65-F5344CB8AC3E}">
        <p14:creationId xmlns:p14="http://schemas.microsoft.com/office/powerpoint/2010/main" val="1293320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57694" y="748888"/>
            <a:ext cx="10558981" cy="4216539"/>
          </a:xfrm>
          <a:prstGeom prst="rect">
            <a:avLst/>
          </a:prstGeom>
        </p:spPr>
        <p:txBody>
          <a:bodyPr wrap="none">
            <a:spAutoFit/>
          </a:bodyPr>
          <a:lstStyle/>
          <a:p>
            <a:r>
              <a:rPr lang="uk-UA" sz="2400" dirty="0">
                <a:latin typeface="Times New Roman" panose="02020603050405020304" pitchFamily="18" charset="0"/>
                <a:ea typeface="Times New Roman" panose="02020603050405020304" pitchFamily="18" charset="0"/>
              </a:rPr>
              <a:t>Керуючись законом України «Про дошкільну освіту» (</a:t>
            </a:r>
            <a:r>
              <a:rPr lang="uk-UA" sz="2400" dirty="0" smtClean="0">
                <a:latin typeface="Times New Roman" panose="02020603050405020304" pitchFamily="18" charset="0"/>
                <a:ea typeface="Times New Roman" panose="02020603050405020304" pitchFamily="18" charset="0"/>
              </a:rPr>
              <a:t>ст.19), на виконання </a:t>
            </a:r>
          </a:p>
          <a:p>
            <a:r>
              <a:rPr lang="uk-UA"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наказу </a:t>
            </a:r>
            <a:r>
              <a:rPr lang="uk-UA"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управління освіти Сумської міської ради </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від </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18</a:t>
            </a:r>
            <a:r>
              <a:rPr lang="uk-UA"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.05.2016 </a:t>
            </a:r>
            <a:r>
              <a:rPr lang="uk-UA"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року № </a:t>
            </a:r>
            <a:r>
              <a:rPr lang="uk-UA"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504</a:t>
            </a:r>
          </a:p>
          <a:p>
            <a:r>
              <a:rPr lang="uk-UA"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 організацію літнього відпочинку та оздоровлення дітей у дошкільних </a:t>
            </a:r>
            <a:endParaRPr lang="uk-UA"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uk-UA"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навчальних </a:t>
            </a:r>
            <a:r>
              <a:rPr lang="uk-UA"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закладах влітку </a:t>
            </a:r>
            <a:r>
              <a:rPr lang="uk-UA"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2016 </a:t>
            </a:r>
            <a:r>
              <a:rPr lang="uk-UA"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року», оздоровча робота протягом літнього </a:t>
            </a:r>
            <a:endParaRPr lang="uk-UA"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uk-UA"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періоду </a:t>
            </a:r>
            <a:r>
              <a:rPr lang="uk-UA"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здійснювалась за планом затвердженим педагогічною радою, </a:t>
            </a:r>
            <a:r>
              <a:rPr lang="uk-UA"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згідно</a:t>
            </a:r>
          </a:p>
          <a:p>
            <a:r>
              <a:rPr lang="uk-UA"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 наказом ДНЗ від </a:t>
            </a:r>
            <a:r>
              <a:rPr lang="uk-UA" sz="2400" dirty="0" smtClean="0">
                <a:latin typeface="Times New Roman" panose="02020603050405020304" pitchFamily="18" charset="0"/>
                <a:ea typeface="Times New Roman" panose="02020603050405020304" pitchFamily="18" charset="0"/>
                <a:cs typeface="Times New Roman" panose="02020603050405020304" pitchFamily="18" charset="0"/>
              </a:rPr>
              <a:t>30.05.2016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р. № </a:t>
            </a:r>
            <a:r>
              <a:rPr lang="uk-UA" sz="2400" dirty="0" smtClean="0">
                <a:latin typeface="Times New Roman" panose="02020603050405020304" pitchFamily="18" charset="0"/>
                <a:ea typeface="Times New Roman" panose="02020603050405020304" pitchFamily="18" charset="0"/>
                <a:cs typeface="Times New Roman" panose="02020603050405020304" pitchFamily="18" charset="0"/>
              </a:rPr>
              <a:t>56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«Про організацію харчування дітей </a:t>
            </a:r>
            <a:endParaRPr lang="uk-UA"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r>
              <a:rPr lang="uk-UA" sz="2400" dirty="0" smtClean="0">
                <a:latin typeface="Times New Roman" panose="02020603050405020304" pitchFamily="18" charset="0"/>
                <a:ea typeface="Times New Roman" panose="02020603050405020304" pitchFamily="18" charset="0"/>
                <a:cs typeface="Times New Roman" panose="02020603050405020304" pitchFamily="18" charset="0"/>
              </a:rPr>
              <a:t>в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оздоровчий період», наказом від </a:t>
            </a:r>
            <a:r>
              <a:rPr lang="uk-UA" sz="2400" dirty="0" smtClean="0">
                <a:latin typeface="Times New Roman" panose="02020603050405020304" pitchFamily="18" charset="0"/>
                <a:ea typeface="Times New Roman" panose="02020603050405020304" pitchFamily="18" charset="0"/>
                <a:cs typeface="Times New Roman" panose="02020603050405020304" pitchFamily="18" charset="0"/>
              </a:rPr>
              <a:t>30.05.2016</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 року № </a:t>
            </a:r>
            <a:r>
              <a:rPr lang="uk-UA" sz="2400" dirty="0" smtClean="0">
                <a:latin typeface="Times New Roman" panose="02020603050405020304" pitchFamily="18" charset="0"/>
                <a:ea typeface="Times New Roman" panose="02020603050405020304" pitchFamily="18" charset="0"/>
                <a:cs typeface="Times New Roman" panose="02020603050405020304" pitchFamily="18" charset="0"/>
              </a:rPr>
              <a:t>59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«Про організацію </a:t>
            </a:r>
            <a:endParaRPr lang="uk-UA"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r>
              <a:rPr lang="uk-UA" sz="2400" dirty="0" smtClean="0">
                <a:latin typeface="Times New Roman" panose="02020603050405020304" pitchFamily="18" charset="0"/>
                <a:ea typeface="Times New Roman" panose="02020603050405020304" pitchFamily="18" charset="0"/>
                <a:cs typeface="Times New Roman" panose="02020603050405020304" pitchFamily="18" charset="0"/>
              </a:rPr>
              <a:t>охорони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життя і здоров'я дітей у літній період </a:t>
            </a:r>
            <a:r>
              <a:rPr lang="uk-UA" sz="2400" dirty="0" smtClean="0">
                <a:latin typeface="Times New Roman" panose="02020603050405020304" pitchFamily="18" charset="0"/>
                <a:ea typeface="Times New Roman" panose="02020603050405020304" pitchFamily="18" charset="0"/>
                <a:cs typeface="Times New Roman" panose="02020603050405020304" pitchFamily="18" charset="0"/>
              </a:rPr>
              <a:t>2016 року</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 та наказом </a:t>
            </a:r>
            <a:endParaRPr lang="uk-UA"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r>
              <a:rPr lang="uk-UA" sz="2400" dirty="0" smtClean="0">
                <a:latin typeface="Times New Roman" panose="02020603050405020304" pitchFamily="18" charset="0"/>
                <a:ea typeface="Times New Roman" panose="02020603050405020304" pitchFamily="18" charset="0"/>
                <a:cs typeface="Times New Roman" panose="02020603050405020304" pitchFamily="18" charset="0"/>
              </a:rPr>
              <a:t>Від 18.05.2016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року № </a:t>
            </a:r>
            <a:r>
              <a:rPr lang="uk-UA" sz="2400" dirty="0" smtClean="0">
                <a:latin typeface="Times New Roman" panose="02020603050405020304" pitchFamily="18" charset="0"/>
                <a:ea typeface="Times New Roman" panose="02020603050405020304" pitchFamily="18" charset="0"/>
                <a:cs typeface="Times New Roman" panose="02020603050405020304" pitchFamily="18" charset="0"/>
              </a:rPr>
              <a:t>53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«Про організацію літнього оздоровлення, </a:t>
            </a:r>
            <a:r>
              <a:rPr lang="uk-UA" sz="2400" dirty="0" smtClean="0">
                <a:latin typeface="Times New Roman" panose="02020603050405020304" pitchFamily="18" charset="0"/>
                <a:ea typeface="Times New Roman" panose="02020603050405020304" pitchFamily="18" charset="0"/>
                <a:cs typeface="Times New Roman" panose="02020603050405020304" pitchFamily="18" charset="0"/>
              </a:rPr>
              <a:t>відпочинку</a:t>
            </a:r>
          </a:p>
          <a:p>
            <a:r>
              <a:rPr lang="uk-UA"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дітей у </a:t>
            </a:r>
            <a:r>
              <a:rPr lang="uk-UA" sz="2400" dirty="0" smtClean="0">
                <a:latin typeface="Times New Roman" panose="02020603050405020304" pitchFamily="18" charset="0"/>
                <a:ea typeface="Times New Roman" panose="02020603050405020304" pitchFamily="18" charset="0"/>
                <a:cs typeface="Times New Roman" panose="02020603050405020304" pitchFamily="18" charset="0"/>
              </a:rPr>
              <a:t>2016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році» по ДНЗ №33 «Маринка».</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endParaRPr lang="ru-RU" sz="2400" dirty="0"/>
          </a:p>
        </p:txBody>
      </p:sp>
    </p:spTree>
    <p:extLst>
      <p:ext uri="{BB962C8B-B14F-4D97-AF65-F5344CB8AC3E}">
        <p14:creationId xmlns:p14="http://schemas.microsoft.com/office/powerpoint/2010/main" val="1172619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0447" y="316132"/>
            <a:ext cx="10073899" cy="4274568"/>
          </a:xfrm>
          <a:prstGeom prst="rect">
            <a:avLst/>
          </a:prstGeom>
        </p:spPr>
        <p:txBody>
          <a:bodyPr wrap="square">
            <a:spAutoFit/>
          </a:bodyPr>
          <a:lstStyle/>
          <a:p>
            <a:pPr indent="342900" algn="just">
              <a:lnSpc>
                <a:spcPct val="107000"/>
              </a:lnSpc>
              <a:spcAft>
                <a:spcPts val="0"/>
              </a:spcAft>
              <a:tabLst>
                <a:tab pos="800100" algn="l"/>
              </a:tabLst>
            </a:pPr>
            <a:endParaRPr lang="uk-UA"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342900" algn="just">
              <a:lnSpc>
                <a:spcPct val="107000"/>
              </a:lnSpc>
              <a:spcAft>
                <a:spcPts val="0"/>
              </a:spcAft>
              <a:tabLst>
                <a:tab pos="800100" algn="l"/>
              </a:tabLst>
            </a:pPr>
            <a:endParaRPr lang="uk-UA" sz="2400" dirty="0">
              <a:latin typeface="Times New Roman" panose="02020603050405020304" pitchFamily="18" charset="0"/>
              <a:ea typeface="Times New Roman" panose="02020603050405020304" pitchFamily="18" charset="0"/>
              <a:cs typeface="Times New Roman" panose="02020603050405020304" pitchFamily="18" charset="0"/>
            </a:endParaRPr>
          </a:p>
          <a:p>
            <a:pPr indent="342900" algn="just">
              <a:lnSpc>
                <a:spcPct val="107000"/>
              </a:lnSpc>
              <a:spcAft>
                <a:spcPts val="0"/>
              </a:spcAft>
              <a:tabLst>
                <a:tab pos="800100" algn="l"/>
              </a:tabLst>
            </a:pPr>
            <a:endParaRPr lang="uk-UA"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342900" algn="just">
              <a:lnSpc>
                <a:spcPct val="107000"/>
              </a:lnSpc>
              <a:spcAft>
                <a:spcPts val="0"/>
              </a:spcAft>
              <a:tabLst>
                <a:tab pos="800100" algn="l"/>
              </a:tabLst>
            </a:pPr>
            <a:endParaRPr lang="uk-UA" sz="2400" dirty="0">
              <a:latin typeface="Times New Roman" panose="02020603050405020304" pitchFamily="18" charset="0"/>
              <a:ea typeface="Times New Roman" panose="02020603050405020304" pitchFamily="18" charset="0"/>
              <a:cs typeface="Times New Roman" panose="02020603050405020304" pitchFamily="18" charset="0"/>
            </a:endParaRPr>
          </a:p>
          <a:p>
            <a:pPr indent="342900" algn="just">
              <a:lnSpc>
                <a:spcPct val="107000"/>
              </a:lnSpc>
              <a:spcAft>
                <a:spcPts val="0"/>
              </a:spcAft>
              <a:tabLst>
                <a:tab pos="800100" algn="l"/>
              </a:tabLst>
            </a:pPr>
            <a:endParaRPr lang="uk-UA"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342900" algn="just">
              <a:lnSpc>
                <a:spcPct val="107000"/>
              </a:lnSpc>
              <a:spcAft>
                <a:spcPts val="0"/>
              </a:spcAft>
              <a:tabLst>
                <a:tab pos="800100" algn="l"/>
              </a:tabLst>
            </a:pPr>
            <a:endParaRPr lang="uk-UA"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342900" algn="just">
              <a:lnSpc>
                <a:spcPct val="107000"/>
              </a:lnSpc>
              <a:spcAft>
                <a:spcPts val="0"/>
              </a:spcAft>
              <a:tabLst>
                <a:tab pos="800100" algn="l"/>
              </a:tabLst>
            </a:pPr>
            <a:endParaRPr lang="uk-UA" sz="2400" dirty="0">
              <a:latin typeface="Times New Roman" panose="02020603050405020304" pitchFamily="18" charset="0"/>
              <a:ea typeface="Times New Roman" panose="02020603050405020304" pitchFamily="18" charset="0"/>
              <a:cs typeface="Times New Roman" panose="02020603050405020304" pitchFamily="18" charset="0"/>
            </a:endParaRPr>
          </a:p>
          <a:p>
            <a:pPr indent="342900" algn="just">
              <a:lnSpc>
                <a:spcPct val="107000"/>
              </a:lnSpc>
              <a:spcAft>
                <a:spcPts val="0"/>
              </a:spcAft>
              <a:tabLst>
                <a:tab pos="800100" algn="l"/>
              </a:tabLst>
            </a:pPr>
            <a:endParaRPr lang="uk-UA"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342900" algn="just">
              <a:lnSpc>
                <a:spcPct val="107000"/>
              </a:lnSpc>
              <a:spcAft>
                <a:spcPts val="0"/>
              </a:spcAft>
              <a:tabLst>
                <a:tab pos="800100" algn="l"/>
              </a:tabLst>
            </a:pPr>
            <a:endParaRPr lang="uk-UA" sz="2400" dirty="0">
              <a:latin typeface="Times New Roman" panose="02020603050405020304" pitchFamily="18" charset="0"/>
              <a:ea typeface="Times New Roman" panose="02020603050405020304" pitchFamily="18" charset="0"/>
              <a:cs typeface="Times New Roman" panose="02020603050405020304" pitchFamily="18" charset="0"/>
            </a:endParaRPr>
          </a:p>
          <a:p>
            <a:pPr indent="342900" algn="just">
              <a:lnSpc>
                <a:spcPct val="107000"/>
              </a:lnSpc>
              <a:spcAft>
                <a:spcPts val="0"/>
              </a:spcAft>
              <a:tabLst>
                <a:tab pos="800100" algn="l"/>
              </a:tabLst>
            </a:pPr>
            <a:r>
              <a:rPr lang="uk-UA" sz="2400" dirty="0" smtClean="0">
                <a:latin typeface="Times New Roman" panose="02020603050405020304" pitchFamily="18" charset="0"/>
                <a:ea typeface="Times New Roman" panose="02020603050405020304" pitchFamily="18" charset="0"/>
                <a:cs typeface="Times New Roman" panose="02020603050405020304" pitchFamily="18" charset="0"/>
              </a:rPr>
              <a:t>Завдання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роботи дошкільного закладу в оздоровчий період виконано:</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tabLst>
                <a:tab pos="800100" algn="l"/>
              </a:tabLst>
            </a:pPr>
            <a:r>
              <a:rPr lang="uk-UA" sz="1400" dirty="0">
                <a:latin typeface="Times New Roman" panose="02020603050405020304" pitchFamily="18" charset="0"/>
                <a:ea typeface="Times New Roman" panose="02020603050405020304" pitchFamily="18" charset="0"/>
                <a:cs typeface="Times New Roman" panose="02020603050405020304" pitchFamily="18" charset="0"/>
              </a:rPr>
              <a:t>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0" y="-117667"/>
            <a:ext cx="5944115" cy="3956647"/>
          </a:xfrm>
          <a:prstGeom prst="rect">
            <a:avLst/>
          </a:prstGeom>
        </p:spPr>
      </p:pic>
    </p:spTree>
    <p:extLst>
      <p:ext uri="{BB962C8B-B14F-4D97-AF65-F5344CB8AC3E}">
        <p14:creationId xmlns:p14="http://schemas.microsoft.com/office/powerpoint/2010/main" val="1737533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7973" y="47738"/>
            <a:ext cx="11944027" cy="6810262"/>
          </a:xfrm>
          <a:prstGeom prst="rect">
            <a:avLst/>
          </a:prstGeom>
        </p:spPr>
        <p:txBody>
          <a:bodyPr wrap="square">
            <a:spAutoFit/>
          </a:bodyPr>
          <a:lstStyle/>
          <a:p>
            <a:pPr algn="ctr">
              <a:lnSpc>
                <a:spcPct val="107000"/>
              </a:lnSpc>
              <a:spcAft>
                <a:spcPts val="0"/>
              </a:spcAft>
              <a:tabLst>
                <a:tab pos="800100" algn="l"/>
              </a:tabLst>
            </a:pPr>
            <a:r>
              <a:rPr lang="uk-UA"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Попередня </a:t>
            </a:r>
            <a:r>
              <a:rPr lang="uk-UA"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робота:</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tabLst>
                <a:tab pos="800100" algn="l"/>
              </a:tabLst>
            </a:pPr>
            <a:r>
              <a:rPr lang="uk-UA"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  засіданні педагогічної ради розглянуто питання про особливості організації та змісту освітньої, оздоровчої роботи у літній період;</a:t>
            </a:r>
            <a:endParaRPr lang="ru-RU"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tabLst>
                <a:tab pos="800100" algn="l"/>
              </a:tabLs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uk-UA"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кладений план проведення літнього </a:t>
            </a:r>
            <a:r>
              <a:rPr lang="uk-UA"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оздовчого</a:t>
            </a:r>
            <a:r>
              <a:rPr lang="uk-UA"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періоду;</a:t>
            </a:r>
            <a:endParaRPr lang="ru-RU"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tabLst>
                <a:tab pos="800100" algn="l"/>
              </a:tabLst>
            </a:pPr>
            <a:r>
              <a:rPr lang="uk-UA"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розроблений комплексний план </a:t>
            </a:r>
            <a:r>
              <a:rPr lang="uk-UA"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загартовуючих</a:t>
            </a:r>
            <a:r>
              <a:rPr lang="uk-UA"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і оздоровчих заходів для дітей у літній період;</a:t>
            </a:r>
            <a:endParaRPr lang="ru-RU"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tabLst>
                <a:tab pos="800100" algn="l"/>
              </a:tabLst>
            </a:pPr>
            <a:r>
              <a:rPr lang="uk-UA"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проведено зведення вікових груп з комплектуванням оздоровчих груп відповідно до ч.2 ст.14 Закону України «Про дошкільну освіту»;</a:t>
            </a:r>
            <a:endParaRPr lang="ru-RU"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tabLst>
                <a:tab pos="800100" algn="l"/>
              </a:tabLst>
            </a:pPr>
            <a:r>
              <a:rPr lang="uk-UA"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проведено інструктажі для педагогічних, медичних працівників і технічного персоналу закладу;</a:t>
            </a:r>
            <a:endParaRPr lang="ru-RU"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tabLst>
                <a:tab pos="800100" algn="l"/>
              </a:tabLst>
            </a:pPr>
            <a:r>
              <a:rPr lang="uk-UA"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проведено консультації для вихователів: «Профілактика кишкових отруєнь», «Особливості  організації харчування влітку», «Ігрова діяльність на свіжому повітрі», «Шляхи активізації рухової діяльності влітку</a:t>
            </a:r>
            <a:r>
              <a:rPr lang="uk-UA"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lnSpc>
                <a:spcPct val="107000"/>
              </a:lnSpc>
              <a:spcAft>
                <a:spcPts val="0"/>
              </a:spcAft>
              <a:buFont typeface="Times New Roman" panose="02020603050405020304" pitchFamily="18" charset="0"/>
              <a:buChar char="-"/>
              <a:tabLst>
                <a:tab pos="800100" algn="l"/>
              </a:tabLst>
            </a:pPr>
            <a:r>
              <a:rPr lang="uk-UA"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проведена </a:t>
            </a:r>
            <a:r>
              <a:rPr lang="uk-UA"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робота з педагогами з питань планування роботи з дітьми в літній </a:t>
            </a:r>
            <a:r>
              <a:rPr lang="uk-UA"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період;</a:t>
            </a:r>
            <a:endParaRPr lang="ru-RU"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tabLst>
                <a:tab pos="800100" algn="l"/>
              </a:tabLst>
            </a:pPr>
            <a:r>
              <a:rPr lang="uk-UA"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медперсоналом - щодо загартування та дотримання санітарно-гігієнічних </a:t>
            </a:r>
            <a:r>
              <a:rPr lang="uk-UA"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правил;</a:t>
            </a:r>
            <a:endParaRPr lang="ru-RU"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tabLst>
                <a:tab pos="800100" algn="l"/>
              </a:tabLst>
            </a:pPr>
            <a:r>
              <a:rPr lang="uk-UA"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обслуговуючим персоналом - щодо дотримання питного режиму та санітарного стану приміщення та території ДНЗ.</a:t>
            </a:r>
            <a:endParaRPr lang="ru-RU"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4140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4400" y="929898"/>
            <a:ext cx="8229600" cy="2463367"/>
          </a:xfrm>
          <a:prstGeom prst="rect">
            <a:avLst/>
          </a:prstGeom>
        </p:spPr>
        <p:txBody>
          <a:bodyPr wrap="square">
            <a:spAutoFit/>
          </a:bodyPr>
          <a:lstStyle/>
          <a:p>
            <a:pPr indent="342900" algn="just">
              <a:lnSpc>
                <a:spcPct val="107000"/>
              </a:lnSpc>
              <a:spcAft>
                <a:spcPts val="0"/>
              </a:spcAft>
            </a:pPr>
            <a:r>
              <a:rPr lang="uk-UA" sz="2400" dirty="0">
                <a:latin typeface="Times New Roman" panose="02020603050405020304" pitchFamily="18" charset="0"/>
                <a:ea typeface="Times New Roman" panose="02020603050405020304" pitchFamily="18" charset="0"/>
                <a:cs typeface="Times New Roman" panose="02020603050405020304" pitchFamily="18" charset="0"/>
              </a:rPr>
              <a:t>На період оздоровлення у ДНЗ функціонувало </a:t>
            </a:r>
            <a:r>
              <a:rPr lang="uk-UA" sz="2400" dirty="0" smtClean="0">
                <a:latin typeface="Times New Roman" panose="02020603050405020304" pitchFamily="18" charset="0"/>
                <a:ea typeface="Times New Roman" panose="02020603050405020304" pitchFamily="18" charset="0"/>
                <a:cs typeface="Times New Roman" panose="02020603050405020304" pitchFamily="18" charset="0"/>
              </a:rPr>
              <a:t>5 груп:</a:t>
            </a:r>
          </a:p>
          <a:p>
            <a:pPr indent="342900" algn="just">
              <a:lnSpc>
                <a:spcPct val="107000"/>
              </a:lnSpc>
              <a:spcAft>
                <a:spcPts val="0"/>
              </a:spcAft>
            </a:pPr>
            <a:r>
              <a:rPr lang="uk-UA"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2 групи раннього віку; </a:t>
            </a:r>
            <a:endParaRPr lang="uk-UA"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342900" algn="just">
              <a:lnSpc>
                <a:spcPct val="107000"/>
              </a:lnSpc>
              <a:spcAft>
                <a:spcPts val="0"/>
              </a:spcAft>
            </a:pPr>
            <a:r>
              <a:rPr lang="uk-UA" sz="2400" dirty="0" smtClean="0">
                <a:latin typeface="Times New Roman" panose="02020603050405020304" pitchFamily="18" charset="0"/>
                <a:ea typeface="Times New Roman" panose="02020603050405020304" pitchFamily="18" charset="0"/>
                <a:cs typeface="Times New Roman" panose="02020603050405020304" pitchFamily="18" charset="0"/>
              </a:rPr>
              <a:t>1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група молодшого віку; </a:t>
            </a:r>
            <a:endParaRPr lang="uk-UA"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342900" algn="just">
              <a:lnSpc>
                <a:spcPct val="107000"/>
              </a:lnSpc>
              <a:spcAft>
                <a:spcPts val="0"/>
              </a:spcAft>
            </a:pPr>
            <a:r>
              <a:rPr lang="uk-UA" sz="2400" dirty="0" smtClean="0">
                <a:latin typeface="Times New Roman" panose="02020603050405020304" pitchFamily="18" charset="0"/>
                <a:ea typeface="Times New Roman" panose="02020603050405020304" pitchFamily="18" charset="0"/>
                <a:cs typeface="Times New Roman" panose="02020603050405020304" pitchFamily="18" charset="0"/>
              </a:rPr>
              <a:t>1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 група середнього віку</a:t>
            </a:r>
            <a:r>
              <a:rPr lang="uk-UA" sz="24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indent="342900" algn="just">
              <a:lnSpc>
                <a:spcPct val="107000"/>
              </a:lnSpc>
              <a:spcAft>
                <a:spcPts val="0"/>
              </a:spcAft>
            </a:pPr>
            <a:r>
              <a:rPr lang="uk-UA" sz="2400" dirty="0" smtClean="0">
                <a:latin typeface="Times New Roman" panose="02020603050405020304" pitchFamily="18" charset="0"/>
                <a:ea typeface="Times New Roman" panose="02020603050405020304" pitchFamily="18" charset="0"/>
                <a:cs typeface="Times New Roman" panose="02020603050405020304" pitchFamily="18" charset="0"/>
              </a:rPr>
              <a:t>1- група старшого віку</a:t>
            </a:r>
          </a:p>
          <a:p>
            <a:pPr indent="342900" algn="just">
              <a:lnSpc>
                <a:spcPct val="107000"/>
              </a:lnSpc>
              <a:spcAft>
                <a:spcPts val="0"/>
              </a:spcAft>
            </a:pPr>
            <a:r>
              <a:rPr lang="uk-UA"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В яких оздоровлювалось </a:t>
            </a:r>
            <a:r>
              <a:rPr lang="uk-UA" sz="2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ea typeface="Times New Roman" panose="02020603050405020304" pitchFamily="18" charset="0"/>
                <a:cs typeface="Times New Roman" panose="02020603050405020304" pitchFamily="18" charset="0"/>
              </a:rPr>
              <a:t>152</a:t>
            </a:r>
            <a:r>
              <a:rPr lang="uk-UA" sz="2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ea typeface="Times New Roman" panose="02020603050405020304" pitchFamily="18" charset="0"/>
                <a:cs typeface="Times New Roman" panose="02020603050405020304" pitchFamily="18" charset="0"/>
              </a:rPr>
              <a:t>дитини.</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descr="http://dnz70olenka.klasna.com/uploads/editor/470/69365/sitepage_84/images/image.png"/>
          <p:cNvPicPr/>
          <p:nvPr/>
        </p:nvPicPr>
        <p:blipFill>
          <a:blip r:embed="rId2">
            <a:extLst>
              <a:ext uri="{28A0092B-C50C-407E-A947-70E740481C1C}">
                <a14:useLocalDpi xmlns:a14="http://schemas.microsoft.com/office/drawing/2010/main"/>
              </a:ext>
            </a:extLst>
          </a:blip>
          <a:srcRect/>
          <a:stretch>
            <a:fillRect/>
          </a:stretch>
        </p:blipFill>
        <p:spPr bwMode="auto">
          <a:xfrm>
            <a:off x="2629841" y="3775248"/>
            <a:ext cx="5940425" cy="2376170"/>
          </a:xfrm>
          <a:prstGeom prst="rect">
            <a:avLst/>
          </a:prstGeom>
          <a:noFill/>
          <a:ln>
            <a:noFill/>
          </a:ln>
        </p:spPr>
      </p:pic>
    </p:spTree>
    <p:extLst>
      <p:ext uri="{BB962C8B-B14F-4D97-AF65-F5344CB8AC3E}">
        <p14:creationId xmlns:p14="http://schemas.microsoft.com/office/powerpoint/2010/main" val="2759942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7457" y="635432"/>
            <a:ext cx="9391973" cy="1673022"/>
          </a:xfrm>
          <a:prstGeom prst="rect">
            <a:avLst/>
          </a:prstGeom>
        </p:spPr>
        <p:txBody>
          <a:bodyPr wrap="square">
            <a:spAutoFit/>
          </a:bodyPr>
          <a:lstStyle/>
          <a:p>
            <a:pPr indent="342900" algn="just">
              <a:lnSpc>
                <a:spcPct val="107000"/>
              </a:lnSpc>
              <a:spcAft>
                <a:spcPts val="0"/>
              </a:spcAft>
            </a:pPr>
            <a:r>
              <a:rPr lang="uk-UA" sz="2400" dirty="0">
                <a:latin typeface="Times New Roman" panose="02020603050405020304" pitchFamily="18" charset="0"/>
                <a:ea typeface="Times New Roman" panose="02020603050405020304" pitchFamily="18" charset="0"/>
                <a:cs typeface="Times New Roman" panose="02020603050405020304" pitchFamily="18" charset="0"/>
              </a:rPr>
              <a:t>На літнє оздоровлення були внесені зміни у режим дня дітей, а саме максимальне перебування дітей на свіжому повітрі, відповідна вікова тривалість сну та інших видів відпочинку, достатня рухова активність.</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7457" y="4912369"/>
            <a:ext cx="2044277" cy="1945631"/>
          </a:xfrm>
          <a:prstGeom prst="rect">
            <a:avLst/>
          </a:prstGeom>
        </p:spPr>
      </p:pic>
      <p:pic>
        <p:nvPicPr>
          <p:cNvPr id="5" name="Рисунок 4" descr="DSCN852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51200" y="2219960"/>
            <a:ext cx="5588000" cy="4191000"/>
          </a:xfrm>
          <a:prstGeom prst="rect">
            <a:avLst/>
          </a:prstGeom>
        </p:spPr>
      </p:pic>
    </p:spTree>
    <p:extLst>
      <p:ext uri="{BB962C8B-B14F-4D97-AF65-F5344CB8AC3E}">
        <p14:creationId xmlns:p14="http://schemas.microsoft.com/office/powerpoint/2010/main" val="73652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3471" y="511444"/>
            <a:ext cx="9267987" cy="2068195"/>
          </a:xfrm>
          <a:prstGeom prst="rect">
            <a:avLst/>
          </a:prstGeom>
        </p:spPr>
        <p:txBody>
          <a:bodyPr wrap="square">
            <a:spAutoFit/>
          </a:bodyPr>
          <a:lstStyle/>
          <a:p>
            <a:pPr indent="342900" algn="just">
              <a:lnSpc>
                <a:spcPct val="107000"/>
              </a:lnSpc>
              <a:spcAft>
                <a:spcPts val="0"/>
              </a:spcAft>
            </a:pPr>
            <a:r>
              <a:rPr lang="uk-UA" sz="2400" dirty="0">
                <a:latin typeface="Times New Roman" panose="02020603050405020304" pitchFamily="18" charset="0"/>
                <a:ea typeface="Times New Roman" panose="02020603050405020304" pitchFamily="18" charset="0"/>
                <a:cs typeface="Times New Roman" panose="02020603050405020304" pitchFamily="18" charset="0"/>
              </a:rPr>
              <a:t>Вихователі</a:t>
            </a:r>
            <a:r>
              <a:rPr lang="uk-UA"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широко використовували засоби загартування сонцем, повітрям, водою сонячні та повітряні ванни, миття ніг прохолодною водою перед сном, водні процедури після денного сну (умивання обличчя, шиї, рук до ліктя), ходьба по доріжці здоров'я після денного сну.</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0156" y="4432514"/>
            <a:ext cx="1761872" cy="2425485"/>
          </a:xfrm>
          <a:prstGeom prst="rect">
            <a:avLst/>
          </a:prstGeom>
        </p:spPr>
      </p:pic>
      <p:pic>
        <p:nvPicPr>
          <p:cNvPr id="5" name="Рисунок 4" descr="DSCN821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05760" y="2560320"/>
            <a:ext cx="5161280" cy="3870960"/>
          </a:xfrm>
          <a:prstGeom prst="rect">
            <a:avLst/>
          </a:prstGeom>
        </p:spPr>
      </p:pic>
    </p:spTree>
    <p:extLst>
      <p:ext uri="{BB962C8B-B14F-4D97-AF65-F5344CB8AC3E}">
        <p14:creationId xmlns:p14="http://schemas.microsoft.com/office/powerpoint/2010/main" val="1923732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9966" y="526942"/>
            <a:ext cx="9934414" cy="2529219"/>
          </a:xfrm>
          <a:prstGeom prst="rect">
            <a:avLst/>
          </a:prstGeom>
        </p:spPr>
        <p:txBody>
          <a:bodyPr wrap="square">
            <a:spAutoFit/>
          </a:bodyPr>
          <a:lstStyle/>
          <a:p>
            <a:pPr indent="342900" algn="ctr">
              <a:lnSpc>
                <a:spcPct val="107000"/>
              </a:lnSpc>
              <a:spcAft>
                <a:spcPts val="0"/>
              </a:spcAft>
            </a:pPr>
            <a:r>
              <a:rPr lang="uk-UA" sz="2800" dirty="0" smtClean="0">
                <a:latin typeface="Times New Roman" panose="02020603050405020304" pitchFamily="18" charset="0"/>
                <a:ea typeface="Times New Roman" panose="02020603050405020304" pitchFamily="18" charset="0"/>
                <a:cs typeface="Times New Roman" panose="02020603050405020304" pitchFamily="18" charset="0"/>
              </a:rPr>
              <a:t>Нетрадиційні </a:t>
            </a:r>
            <a:r>
              <a:rPr lang="uk-UA" sz="2800" dirty="0">
                <a:latin typeface="Times New Roman" panose="02020603050405020304" pitchFamily="18" charset="0"/>
                <a:ea typeface="Times New Roman" panose="02020603050405020304" pitchFamily="18" charset="0"/>
                <a:cs typeface="Times New Roman" panose="02020603050405020304" pitchFamily="18" charset="0"/>
              </a:rPr>
              <a:t>методи оздоровлення: </a:t>
            </a:r>
            <a:endParaRPr lang="uk-UA" sz="2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07000"/>
              </a:lnSpc>
              <a:spcAft>
                <a:spcPts val="0"/>
              </a:spcAft>
              <a:buFontTx/>
              <a:buChar char="-"/>
            </a:pPr>
            <a:r>
              <a:rPr lang="uk-UA" sz="2400" dirty="0" smtClean="0">
                <a:latin typeface="Times New Roman" panose="02020603050405020304" pitchFamily="18" charset="0"/>
                <a:ea typeface="Times New Roman" panose="02020603050405020304" pitchFamily="18" charset="0"/>
                <a:cs typeface="Times New Roman" panose="02020603050405020304" pitchFamily="18" charset="0"/>
              </a:rPr>
              <a:t>робота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з піском та </a:t>
            </a:r>
            <a:r>
              <a:rPr lang="uk-UA" sz="2400" dirty="0" smtClean="0">
                <a:latin typeface="Times New Roman" panose="02020603050405020304" pitchFamily="18" charset="0"/>
                <a:ea typeface="Times New Roman" panose="02020603050405020304" pitchFamily="18" charset="0"/>
                <a:cs typeface="Times New Roman" panose="02020603050405020304" pitchFamily="18" charset="0"/>
              </a:rPr>
              <a:t>водою</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uk-UA"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07000"/>
              </a:lnSpc>
              <a:spcAft>
                <a:spcPts val="0"/>
              </a:spcAft>
              <a:buFontTx/>
              <a:buChar char="-"/>
            </a:pPr>
            <a:r>
              <a:rPr lang="uk-UA"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плескання в надувних </a:t>
            </a:r>
            <a:r>
              <a:rPr lang="uk-UA" sz="2400" dirty="0" smtClean="0">
                <a:latin typeface="Times New Roman" panose="02020603050405020304" pitchFamily="18" charset="0"/>
                <a:ea typeface="Times New Roman" panose="02020603050405020304" pitchFamily="18" charset="0"/>
                <a:cs typeface="Times New Roman" panose="02020603050405020304" pitchFamily="18" charset="0"/>
              </a:rPr>
              <a:t>басейнах</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uk-UA"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07000"/>
              </a:lnSpc>
              <a:spcAft>
                <a:spcPts val="0"/>
              </a:spcAft>
              <a:buFontTx/>
              <a:buChar char="-"/>
            </a:pPr>
            <a:r>
              <a:rPr lang="uk-UA"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ходьба по доріжці здоров'я (де почергово насипані пісок, гравій, керамзит, щебінь, шишки</a:t>
            </a:r>
            <a:r>
              <a:rPr lang="uk-UA" sz="24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L="342900" indent="-342900" algn="just">
              <a:lnSpc>
                <a:spcPct val="107000"/>
              </a:lnSpc>
              <a:spcAft>
                <a:spcPts val="0"/>
              </a:spcAft>
              <a:buFontTx/>
              <a:buChar char="-"/>
            </a:pPr>
            <a:r>
              <a:rPr lang="uk-UA" sz="2400" dirty="0" smtClean="0">
                <a:latin typeface="Times New Roman" panose="02020603050405020304" pitchFamily="18" charset="0"/>
                <a:ea typeface="Times New Roman" panose="02020603050405020304" pitchFamily="18" charset="0"/>
                <a:cs typeface="Times New Roman" panose="02020603050405020304" pitchFamily="18" charset="0"/>
              </a:rPr>
              <a:t>спортивні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ігри (футбол, волейбол, теніс, бадмінтон, </a:t>
            </a:r>
            <a:r>
              <a:rPr lang="uk-UA" sz="2400" dirty="0" err="1">
                <a:latin typeface="Times New Roman" panose="02020603050405020304" pitchFamily="18" charset="0"/>
                <a:ea typeface="Times New Roman" panose="02020603050405020304" pitchFamily="18" charset="0"/>
                <a:cs typeface="Times New Roman" panose="02020603050405020304" pitchFamily="18" charset="0"/>
              </a:rPr>
              <a:t>флорбол</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62454" y="4912369"/>
            <a:ext cx="2044277" cy="1945631"/>
          </a:xfrm>
          <a:prstGeom prst="rect">
            <a:avLst/>
          </a:prstGeom>
        </p:spPr>
      </p:pic>
      <p:pic>
        <p:nvPicPr>
          <p:cNvPr id="6" name="Рисунок 5" descr="DSCN840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6400" y="3281680"/>
            <a:ext cx="4124960" cy="3093720"/>
          </a:xfrm>
          <a:prstGeom prst="rect">
            <a:avLst/>
          </a:prstGeom>
        </p:spPr>
      </p:pic>
      <p:pic>
        <p:nvPicPr>
          <p:cNvPr id="7" name="Рисунок 6" descr="DSCN8414.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62880" y="3225800"/>
            <a:ext cx="4124960" cy="3093720"/>
          </a:xfrm>
          <a:prstGeom prst="rect">
            <a:avLst/>
          </a:prstGeom>
        </p:spPr>
      </p:pic>
    </p:spTree>
    <p:extLst>
      <p:ext uri="{BB962C8B-B14F-4D97-AF65-F5344CB8AC3E}">
        <p14:creationId xmlns:p14="http://schemas.microsoft.com/office/powerpoint/2010/main" val="2659342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2475" y="635431"/>
            <a:ext cx="9438467" cy="830997"/>
          </a:xfrm>
          <a:prstGeom prst="rect">
            <a:avLst/>
          </a:prstGeom>
        </p:spPr>
        <p:txBody>
          <a:bodyPr wrap="square">
            <a:spAutoFit/>
          </a:bodyPr>
          <a:lstStyle/>
          <a:p>
            <a:r>
              <a:rPr lang="ru-RU" sz="1400" dirty="0">
                <a:solidFill>
                  <a:srgbClr val="000000"/>
                </a:solidFill>
                <a:latin typeface="Times New Roman" panose="02020603050405020304" pitchFamily="18" charset="0"/>
                <a:ea typeface="Times New Roman" panose="02020603050405020304" pitchFamily="18" charset="0"/>
              </a:rPr>
              <a:t> </a:t>
            </a:r>
            <a:r>
              <a:rPr lang="uk-UA" sz="2400" dirty="0">
                <a:solidFill>
                  <a:srgbClr val="000000"/>
                </a:solidFill>
                <a:latin typeface="Times New Roman" panose="02020603050405020304" pitchFamily="18" charset="0"/>
                <a:ea typeface="Times New Roman" panose="02020603050405020304" pitchFamily="18" charset="0"/>
              </a:rPr>
              <a:t>     </a:t>
            </a:r>
            <a:r>
              <a:rPr lang="uk-UA" sz="2400" dirty="0">
                <a:latin typeface="Times New Roman" panose="02020603050405020304" pitchFamily="18" charset="0"/>
                <a:ea typeface="Calibri" panose="020F0502020204030204" pitchFamily="34" charset="0"/>
              </a:rPr>
              <a:t>Значна увага приділялась літнім забавам, різноманітним рухливим іграм, іграм народознавчого характеру. </a:t>
            </a:r>
            <a:endParaRPr lang="ru-RU" sz="2400" dirty="0"/>
          </a:p>
        </p:txBody>
      </p:sp>
      <p:pic>
        <p:nvPicPr>
          <p:cNvPr id="3" name="Рисунок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0156" y="4432514"/>
            <a:ext cx="1761872" cy="2425485"/>
          </a:xfrm>
          <a:prstGeom prst="rect">
            <a:avLst/>
          </a:prstGeom>
        </p:spPr>
      </p:pic>
      <p:pic>
        <p:nvPicPr>
          <p:cNvPr id="5" name="Рисунок 4" descr="DSCN849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05760" y="1717040"/>
            <a:ext cx="4876800" cy="3657600"/>
          </a:xfrm>
          <a:prstGeom prst="rect">
            <a:avLst/>
          </a:prstGeom>
        </p:spPr>
      </p:pic>
    </p:spTree>
    <p:extLst>
      <p:ext uri="{BB962C8B-B14F-4D97-AF65-F5344CB8AC3E}">
        <p14:creationId xmlns:p14="http://schemas.microsoft.com/office/powerpoint/2010/main" val="1940260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204</TotalTime>
  <Words>418</Words>
  <Application>Microsoft Office PowerPoint</Application>
  <PresentationFormat>Произвольный</PresentationFormat>
  <Paragraphs>53</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Грань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Sadik-33`</dc:creator>
  <cp:lastModifiedBy>Suhorukov</cp:lastModifiedBy>
  <cp:revision>14</cp:revision>
  <dcterms:created xsi:type="dcterms:W3CDTF">2015-08-30T18:37:47Z</dcterms:created>
  <dcterms:modified xsi:type="dcterms:W3CDTF">2017-03-27T12:58:25Z</dcterms:modified>
</cp:coreProperties>
</file>